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107b43030e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107b43030e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107b4303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107b4303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107b43030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107b43030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07b43030e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07b43030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0dd116ed5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0dd116ed5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107b43030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107b43030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17525dfa7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17525dfa7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107b43030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107b43030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07b43030e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07b43030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Relationship Id="rId4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www.youtube.com/watch?v=OaVqWiR2rS0" TargetMode="External"/><Relationship Id="rId4" Type="http://schemas.openxmlformats.org/officeDocument/2006/relationships/image" Target="../media/image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youtube.com/watch?v=OaVqWiR2rS0" TargetMode="External"/><Relationship Id="rId4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1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2.png"/><Relationship Id="rId4" Type="http://schemas.openxmlformats.org/officeDocument/2006/relationships/image" Target="../media/image17.png"/><Relationship Id="rId5" Type="http://schemas.openxmlformats.org/officeDocument/2006/relationships/image" Target="../media/image14.png"/><Relationship Id="rId6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112900" y="839800"/>
            <a:ext cx="5066700" cy="1289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/>
              <a:t>Building the Hardware</a:t>
            </a:r>
            <a:endParaRPr b="1" sz="23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800"/>
              <a:t>Activity # 3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11525" y="0"/>
            <a:ext cx="3232475" cy="161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311700" y="435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 Assembly </a:t>
            </a:r>
            <a:endParaRPr/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6525600" y="3568500"/>
            <a:ext cx="2618400" cy="15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Donkey Car Assembly Video</a:t>
            </a:r>
            <a:endParaRPr sz="13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/>
              <a:t>By: </a:t>
            </a:r>
            <a:r>
              <a:rPr lang="en" sz="1050">
                <a:latin typeface="Roboto"/>
                <a:ea typeface="Roboto"/>
                <a:cs typeface="Roboto"/>
                <a:sym typeface="Roboto"/>
              </a:rPr>
              <a:t>Adam Conway</a:t>
            </a:r>
            <a:endParaRPr sz="8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descr="Please subscribe to get updates and new videos on Donkey Car.&#10;&#10;This is the official Donkey Car Assembly video.  It includes using options like the Sombrero board and The NVIDIA Jetson Nano" id="148" name="Google Shape;148;p22" title="Donkey Car Assembly Vide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37200" y="1105200"/>
            <a:ext cx="5142250" cy="385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Learning Objective</a:t>
            </a:r>
            <a:endParaRPr b="1" sz="3300"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9489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Explore the parts of a supply chain to understand how all of the components came to be a part of the kit. We will also explore how different physical parts interact with each other to successfully build the car, create and test a circuit containing a power source, inputs, outputs and wires, while constructing a prototype of a self-driving vehicle using a scaled car kit, test the prototypes and make improvements. </a:t>
            </a:r>
            <a:endParaRPr sz="2300"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1388" y="2571750"/>
            <a:ext cx="3901227" cy="244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/>
              <a:t>Skills To Be Learned</a:t>
            </a:r>
            <a:endParaRPr sz="3300"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Parts of a supply chain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" sz="1400">
                <a:solidFill>
                  <a:schemeClr val="dk1"/>
                </a:solidFill>
              </a:rPr>
              <a:t>Hardware Assembly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2080" y="349075"/>
            <a:ext cx="2793700" cy="248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03248" y="1892575"/>
            <a:ext cx="4113449" cy="272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t/>
            </a:r>
            <a:endParaRPr b="1" sz="11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68750"/>
              <a:buFont typeface="Arial"/>
              <a:buNone/>
            </a:pPr>
            <a:r>
              <a:rPr b="1" lang="en" sz="1600"/>
              <a:t>Activity Description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45720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</a:rPr>
              <a:t>Students will begin by outlining the parts of a supply chain to understand how the different components that make up the hardware used to </a:t>
            </a:r>
            <a:r>
              <a:rPr lang="en" sz="1600">
                <a:solidFill>
                  <a:schemeClr val="dk1"/>
                </a:solidFill>
              </a:rPr>
              <a:t>assemble</a:t>
            </a:r>
            <a:r>
              <a:rPr lang="en" sz="1600">
                <a:solidFill>
                  <a:schemeClr val="dk1"/>
                </a:solidFill>
              </a:rPr>
              <a:t> the D</a:t>
            </a:r>
            <a:r>
              <a:rPr lang="en" sz="1600">
                <a:solidFill>
                  <a:schemeClr val="dk1"/>
                </a:solidFill>
              </a:rPr>
              <a:t>onkey Car are made</a:t>
            </a:r>
            <a:r>
              <a:rPr lang="en" sz="1600">
                <a:solidFill>
                  <a:schemeClr val="dk1"/>
                </a:solidFill>
              </a:rPr>
              <a:t>. After gaining an understanding of production, students will each receive a hardware kit that will contain all the components necessary to assemble the Donkey Car. Students will proceed to follow along </a:t>
            </a: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Adam Conway</a:t>
            </a:r>
            <a:r>
              <a:rPr lang="en" sz="1600">
                <a:solidFill>
                  <a:schemeClr val="dk1"/>
                </a:solidFill>
              </a:rPr>
              <a:t>’s assembly video “</a:t>
            </a:r>
            <a:r>
              <a:rPr lang="en" sz="1600" u="sng">
                <a:solidFill>
                  <a:srgbClr val="1155CC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Donkey Car Assembly Video</a:t>
            </a:r>
            <a:r>
              <a:rPr lang="en" sz="1600">
                <a:solidFill>
                  <a:schemeClr val="dk1"/>
                </a:solidFill>
              </a:rPr>
              <a:t>” to assemble their own car. </a:t>
            </a:r>
            <a:endParaRPr sz="1600"/>
          </a:p>
        </p:txBody>
      </p:sp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1275" y="2762925"/>
            <a:ext cx="3681450" cy="225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Activity</a:t>
            </a:r>
            <a:endParaRPr/>
          </a:p>
        </p:txBody>
      </p:sp>
      <p:sp>
        <p:nvSpPr>
          <p:cNvPr id="83" name="Google Shape;83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In your groups brainstorm the process necessary to assemble an aluminum water bottle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What are the materials necessary?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Where would you build it?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What kind of machinery would be necessary to build?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AutoNum type="alphaLcPeriod"/>
            </a:pPr>
            <a:r>
              <a:rPr lang="en">
                <a:solidFill>
                  <a:schemeClr val="dk1"/>
                </a:solidFill>
              </a:rPr>
              <a:t>What would be the most efficient way to get it to the customer?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Discuss together as a class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en">
                <a:solidFill>
                  <a:schemeClr val="dk1"/>
                </a:solidFill>
              </a:rPr>
              <a:t>Individually</a:t>
            </a:r>
            <a:r>
              <a:rPr lang="en">
                <a:solidFill>
                  <a:schemeClr val="dk1"/>
                </a:solidFill>
              </a:rPr>
              <a:t> sketch what you </a:t>
            </a:r>
            <a:r>
              <a:rPr lang="en">
                <a:solidFill>
                  <a:schemeClr val="dk1"/>
                </a:solidFill>
              </a:rPr>
              <a:t>believe</a:t>
            </a:r>
            <a:r>
              <a:rPr lang="en">
                <a:solidFill>
                  <a:schemeClr val="dk1"/>
                </a:solidFill>
              </a:rPr>
              <a:t> </a:t>
            </a:r>
            <a:r>
              <a:rPr lang="en">
                <a:solidFill>
                  <a:schemeClr val="dk1"/>
                </a:solidFill>
              </a:rPr>
              <a:t>the</a:t>
            </a:r>
            <a:r>
              <a:rPr lang="en">
                <a:solidFill>
                  <a:schemeClr val="dk1"/>
                </a:solidFill>
              </a:rPr>
              <a:t> assembly process of a robot would look like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84" name="Google Shape;8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3776" y="1542775"/>
            <a:ext cx="2090975" cy="139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3525" y="3462500"/>
            <a:ext cx="2316145" cy="1488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160750" y="3557467"/>
            <a:ext cx="2090975" cy="13939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Supply Chain </a:t>
            </a:r>
            <a:r>
              <a:rPr lang="en"/>
              <a:t>Managements</a:t>
            </a:r>
            <a:endParaRPr/>
          </a:p>
        </p:txBody>
      </p:sp>
      <p:sp>
        <p:nvSpPr>
          <p:cNvPr id="92" name="Google Shape;92;p18"/>
          <p:cNvSpPr/>
          <p:nvPr/>
        </p:nvSpPr>
        <p:spPr>
          <a:xfrm>
            <a:off x="519950" y="2741775"/>
            <a:ext cx="7353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8E7CC3"/>
          </a:solidFill>
          <a:ln cap="flat" cmpd="sng" w="9525">
            <a:solidFill>
              <a:srgbClr val="B4A7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/>
          <p:nvPr/>
        </p:nvSpPr>
        <p:spPr>
          <a:xfrm>
            <a:off x="1717650" y="2741775"/>
            <a:ext cx="7353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8E7CC3"/>
          </a:solidFill>
          <a:ln cap="flat" cmpd="sng" w="9525">
            <a:solidFill>
              <a:srgbClr val="B4A7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8"/>
          <p:cNvSpPr/>
          <p:nvPr/>
        </p:nvSpPr>
        <p:spPr>
          <a:xfrm>
            <a:off x="2773800" y="2741775"/>
            <a:ext cx="7353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8E7CC3"/>
          </a:solidFill>
          <a:ln cap="flat" cmpd="sng" w="9525">
            <a:solidFill>
              <a:srgbClr val="B4A7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/>
          <p:nvPr/>
        </p:nvSpPr>
        <p:spPr>
          <a:xfrm>
            <a:off x="4042350" y="2741775"/>
            <a:ext cx="7353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51C75"/>
          </a:solidFill>
          <a:ln cap="flat" cmpd="sng" w="9525">
            <a:solidFill>
              <a:srgbClr val="B4A7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8"/>
          <p:cNvSpPr/>
          <p:nvPr/>
        </p:nvSpPr>
        <p:spPr>
          <a:xfrm>
            <a:off x="5124175" y="2741775"/>
            <a:ext cx="7353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51C75"/>
          </a:solidFill>
          <a:ln cap="flat" cmpd="sng" w="9525">
            <a:solidFill>
              <a:srgbClr val="B4A7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8"/>
          <p:cNvSpPr/>
          <p:nvPr/>
        </p:nvSpPr>
        <p:spPr>
          <a:xfrm>
            <a:off x="6102950" y="2741775"/>
            <a:ext cx="7353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351C75"/>
          </a:solidFill>
          <a:ln cap="flat" cmpd="sng" w="9525">
            <a:solidFill>
              <a:srgbClr val="B4A7D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/>
          <p:nvPr/>
        </p:nvSpPr>
        <p:spPr>
          <a:xfrm>
            <a:off x="7638725" y="2741775"/>
            <a:ext cx="7353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D9D2E9"/>
          </a:solidFill>
          <a:ln cap="flat" cmpd="sng" w="9525">
            <a:solidFill>
              <a:srgbClr val="99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345050" y="3217213"/>
            <a:ext cx="108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Raw Materials</a:t>
            </a:r>
            <a:endParaRPr sz="6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0" name="Google Shape;100;p18"/>
          <p:cNvSpPr txBox="1"/>
          <p:nvPr/>
        </p:nvSpPr>
        <p:spPr>
          <a:xfrm>
            <a:off x="1504800" y="3259875"/>
            <a:ext cx="11610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Inbound</a:t>
            </a:r>
            <a:r>
              <a:rPr lang="en" sz="1000"/>
              <a:t> </a:t>
            </a: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Logistics</a:t>
            </a:r>
            <a:endParaRPr sz="600"/>
          </a:p>
        </p:txBody>
      </p:sp>
      <p:sp>
        <p:nvSpPr>
          <p:cNvPr id="101" name="Google Shape;101;p18"/>
          <p:cNvSpPr txBox="1"/>
          <p:nvPr/>
        </p:nvSpPr>
        <p:spPr>
          <a:xfrm>
            <a:off x="2682563" y="3259875"/>
            <a:ext cx="1085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Goods</a:t>
            </a:r>
            <a:r>
              <a:rPr lang="en" sz="1000"/>
              <a:t> In</a:t>
            </a: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 warehouse</a:t>
            </a:r>
            <a:r>
              <a:rPr lang="en" sz="1000"/>
              <a:t> </a:t>
            </a:r>
            <a:endParaRPr sz="600"/>
          </a:p>
        </p:txBody>
      </p:sp>
      <p:sp>
        <p:nvSpPr>
          <p:cNvPr id="102" name="Google Shape;102;p18"/>
          <p:cNvSpPr txBox="1"/>
          <p:nvPr/>
        </p:nvSpPr>
        <p:spPr>
          <a:xfrm>
            <a:off x="3857225" y="3259875"/>
            <a:ext cx="108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Manufacturing</a:t>
            </a:r>
            <a:endParaRPr sz="1000"/>
          </a:p>
        </p:txBody>
      </p:sp>
      <p:sp>
        <p:nvSpPr>
          <p:cNvPr id="103" name="Google Shape;103;p18"/>
          <p:cNvSpPr txBox="1"/>
          <p:nvPr/>
        </p:nvSpPr>
        <p:spPr>
          <a:xfrm>
            <a:off x="4791850" y="3182925"/>
            <a:ext cx="1206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Outbound Warehouse</a:t>
            </a:r>
            <a:endParaRPr sz="1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4" name="Google Shape;104;p18"/>
          <p:cNvSpPr txBox="1"/>
          <p:nvPr/>
        </p:nvSpPr>
        <p:spPr>
          <a:xfrm>
            <a:off x="5998750" y="3182925"/>
            <a:ext cx="10851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Outbound logistics </a:t>
            </a:r>
            <a:endParaRPr sz="1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7747200" y="3259875"/>
            <a:ext cx="108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Consumer</a:t>
            </a:r>
            <a:r>
              <a:rPr lang="en" sz="1000"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sz="1000"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477850" y="1406925"/>
            <a:ext cx="30693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8"/>
          <p:cNvSpPr/>
          <p:nvPr/>
        </p:nvSpPr>
        <p:spPr>
          <a:xfrm>
            <a:off x="3860638" y="1406925"/>
            <a:ext cx="30693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8"/>
          <p:cNvSpPr/>
          <p:nvPr/>
        </p:nvSpPr>
        <p:spPr>
          <a:xfrm>
            <a:off x="7304150" y="1406925"/>
            <a:ext cx="1326600" cy="364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1012550" y="1156650"/>
            <a:ext cx="108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Comic Sans MS"/>
                <a:ea typeface="Comic Sans MS"/>
                <a:cs typeface="Comic Sans MS"/>
                <a:sym typeface="Comic Sans MS"/>
              </a:rPr>
              <a:t>Procurement</a:t>
            </a:r>
            <a:r>
              <a:rPr b="1" lang="en" sz="1000"/>
              <a:t> </a:t>
            </a:r>
            <a:endParaRPr b="1" sz="1000"/>
          </a:p>
        </p:txBody>
      </p:sp>
      <p:sp>
        <p:nvSpPr>
          <p:cNvPr id="110" name="Google Shape;110;p18"/>
          <p:cNvSpPr txBox="1"/>
          <p:nvPr/>
        </p:nvSpPr>
        <p:spPr>
          <a:xfrm>
            <a:off x="4435375" y="1156650"/>
            <a:ext cx="108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Comic Sans MS"/>
                <a:ea typeface="Comic Sans MS"/>
                <a:cs typeface="Comic Sans MS"/>
                <a:sym typeface="Comic Sans MS"/>
              </a:rPr>
              <a:t>Operations</a:t>
            </a:r>
            <a:r>
              <a:rPr b="1" lang="en" sz="1000"/>
              <a:t> </a:t>
            </a:r>
            <a:endParaRPr b="1" sz="1000"/>
          </a:p>
        </p:txBody>
      </p:sp>
      <p:sp>
        <p:nvSpPr>
          <p:cNvPr id="111" name="Google Shape;111;p18"/>
          <p:cNvSpPr txBox="1"/>
          <p:nvPr/>
        </p:nvSpPr>
        <p:spPr>
          <a:xfrm>
            <a:off x="7424900" y="1156650"/>
            <a:ext cx="10851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latin typeface="Comic Sans MS"/>
                <a:ea typeface="Comic Sans MS"/>
                <a:cs typeface="Comic Sans MS"/>
                <a:sym typeface="Comic Sans MS"/>
              </a:rPr>
              <a:t>Consumers</a:t>
            </a:r>
            <a:r>
              <a:rPr b="1" lang="en" sz="1000"/>
              <a:t> </a:t>
            </a:r>
            <a:endParaRPr b="1" sz="600"/>
          </a:p>
        </p:txBody>
      </p:sp>
      <p:sp>
        <p:nvSpPr>
          <p:cNvPr id="112" name="Google Shape;112;p18"/>
          <p:cNvSpPr/>
          <p:nvPr/>
        </p:nvSpPr>
        <p:spPr>
          <a:xfrm>
            <a:off x="528300" y="3800063"/>
            <a:ext cx="8087400" cy="513900"/>
          </a:xfrm>
          <a:prstGeom prst="leftArrow">
            <a:avLst>
              <a:gd fmla="val 50000" name="adj1"/>
              <a:gd fmla="val 50000" name="adj2"/>
            </a:avLst>
          </a:prstGeom>
          <a:solidFill>
            <a:srgbClr val="D9D2E9"/>
          </a:solidFill>
          <a:ln cap="flat" cmpd="sng" w="9525">
            <a:solidFill>
              <a:srgbClr val="351C7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mic Sans MS"/>
                <a:ea typeface="Comic Sans MS"/>
                <a:cs typeface="Comic Sans MS"/>
                <a:sym typeface="Comic Sans MS"/>
              </a:rPr>
              <a:t>Demand </a:t>
            </a:r>
            <a:endParaRPr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0" l="16867" r="0" t="6191"/>
          <a:stretch/>
        </p:blipFill>
        <p:spPr>
          <a:xfrm>
            <a:off x="605625" y="2057825"/>
            <a:ext cx="2985100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60649" y="2061652"/>
            <a:ext cx="3069301" cy="631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54700" y="2000719"/>
            <a:ext cx="1161000" cy="6869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9285"/>
              <a:buFont typeface="Arial"/>
              <a:buNone/>
            </a:pPr>
            <a:r>
              <a:rPr lang="en"/>
              <a:t>Supply Chain</a:t>
            </a:r>
            <a:endParaRPr/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11700" y="1152475"/>
            <a:ext cx="5769000" cy="38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b="1" lang="en" sz="1500">
                <a:solidFill>
                  <a:schemeClr val="dk1"/>
                </a:solidFill>
              </a:rPr>
              <a:t>Raw materials</a:t>
            </a:r>
            <a:endParaRPr b="1" sz="1500">
              <a:solidFill>
                <a:schemeClr val="dk1"/>
              </a:solidFill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unprocessed material, or primary commodity, is a basic material that is used to produce goods, finished products</a:t>
            </a:r>
            <a:endParaRPr sz="1500">
              <a:solidFill>
                <a:schemeClr val="dk1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b="1" lang="en" sz="1500">
                <a:solidFill>
                  <a:schemeClr val="dk1"/>
                </a:solidFill>
              </a:rPr>
              <a:t>In</a:t>
            </a:r>
            <a:r>
              <a:rPr b="1" lang="en" sz="1500">
                <a:solidFill>
                  <a:schemeClr val="dk1"/>
                </a:solidFill>
              </a:rPr>
              <a:t>bound</a:t>
            </a:r>
            <a:r>
              <a:rPr b="1" lang="en" sz="1500">
                <a:solidFill>
                  <a:schemeClr val="dk1"/>
                </a:solidFill>
              </a:rPr>
              <a:t> Logistics</a:t>
            </a:r>
            <a:endParaRPr b="1" sz="1500">
              <a:solidFill>
                <a:schemeClr val="dk1"/>
              </a:solidFill>
            </a:endParaRPr>
          </a:p>
          <a:p>
            <a:pPr indent="-29527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 the way materials and other goods are brought into a company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b="1" lang="en" sz="1500">
                <a:solidFill>
                  <a:schemeClr val="dk1"/>
                </a:solidFill>
              </a:rPr>
              <a:t>Goods in Warehouse</a:t>
            </a:r>
            <a:r>
              <a:rPr lang="en" sz="1500">
                <a:solidFill>
                  <a:schemeClr val="dk1"/>
                </a:solidFill>
              </a:rPr>
              <a:t> </a:t>
            </a:r>
            <a:endParaRPr sz="1500">
              <a:solidFill>
                <a:schemeClr val="dk1"/>
              </a:solidFill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Stored goods can include any raw materials, packing materials, spare parts, components, or finished goods associated with agriculture, manufacturing, and production.</a:t>
            </a:r>
            <a:endParaRPr sz="1500">
              <a:solidFill>
                <a:schemeClr val="dk1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b="1" lang="en" sz="1500">
                <a:solidFill>
                  <a:schemeClr val="dk1"/>
                </a:solidFill>
              </a:rPr>
              <a:t>Manufacturing </a:t>
            </a:r>
            <a:endParaRPr b="1" sz="1500">
              <a:solidFill>
                <a:schemeClr val="dk1"/>
              </a:solidFill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the making of articles on a large scale using machinery; industrial production.</a:t>
            </a:r>
            <a:endParaRPr sz="1500">
              <a:solidFill>
                <a:schemeClr val="dk1"/>
              </a:solidFill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b="1" lang="en" sz="1500">
                <a:solidFill>
                  <a:schemeClr val="dk1"/>
                </a:solidFill>
              </a:rPr>
              <a:t>Outbound Warehouse </a:t>
            </a:r>
            <a:endParaRPr b="1" sz="1500">
              <a:solidFill>
                <a:schemeClr val="dk1"/>
              </a:solidFill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The outbound flow in the warehouse begins with a request from released source documents to bring the items out of the warehouse location, either to be shipped to an external party or to another company location.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b="1" lang="en" sz="1500">
                <a:solidFill>
                  <a:schemeClr val="dk1"/>
                </a:solidFill>
              </a:rPr>
              <a:t>Outbound </a:t>
            </a:r>
            <a:r>
              <a:rPr b="1" lang="en" sz="1500">
                <a:solidFill>
                  <a:schemeClr val="dk1"/>
                </a:solidFill>
              </a:rPr>
              <a:t>Logistics</a:t>
            </a:r>
            <a:endParaRPr b="1" sz="1500">
              <a:solidFill>
                <a:schemeClr val="dk1"/>
              </a:solidFill>
            </a:endParaRPr>
          </a:p>
          <a:p>
            <a:pPr indent="-295275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Outbound logistics is the shipping out of finished products to customers from a warehouse or distribution center. It consists of the order fulfillment process including picking, packing, shipping, and delivery of a package.</a:t>
            </a:r>
            <a:endParaRPr sz="15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indent="-2952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b="1" lang="en" sz="1500">
                <a:solidFill>
                  <a:schemeClr val="dk1"/>
                </a:solidFill>
              </a:rPr>
              <a:t>Consumer</a:t>
            </a:r>
            <a:endParaRPr b="1" sz="1500">
              <a:solidFill>
                <a:schemeClr val="dk1"/>
              </a:solidFill>
            </a:endParaRPr>
          </a:p>
          <a:p>
            <a:pPr indent="-295275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-"/>
            </a:pPr>
            <a:r>
              <a:rPr lang="en" sz="1500">
                <a:solidFill>
                  <a:schemeClr val="dk1"/>
                </a:solidFill>
                <a:highlight>
                  <a:srgbClr val="FFFFFF"/>
                </a:highlight>
              </a:rPr>
              <a:t>a person who purchases goods and services for personal use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5700" y="1273025"/>
            <a:ext cx="2416600" cy="2416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Hardware</a:t>
            </a:r>
            <a:endParaRPr/>
          </a:p>
        </p:txBody>
      </p:sp>
      <p:sp>
        <p:nvSpPr>
          <p:cNvPr id="128" name="Google Shape;128;p20"/>
          <p:cNvSpPr txBox="1"/>
          <p:nvPr>
            <p:ph idx="1" type="body"/>
          </p:nvPr>
        </p:nvSpPr>
        <p:spPr>
          <a:xfrm>
            <a:off x="311700" y="11453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Standard Donkey Car kit</a:t>
            </a:r>
            <a:endParaRPr sz="14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Kit only includes: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3D Printed Chassis 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Screws and Washers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Adapters (if needed, depending on model selected)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Camera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Servo Driver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Jumper cables</a:t>
            </a:r>
            <a:endParaRPr sz="12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2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This kit does not include (purchased </a:t>
            </a:r>
            <a:r>
              <a:rPr lang="en" sz="1200">
                <a:solidFill>
                  <a:schemeClr val="dk1"/>
                </a:solidFill>
              </a:rPr>
              <a:t>separately - refer to purchasing manual </a:t>
            </a:r>
            <a:r>
              <a:rPr lang="en" sz="1200">
                <a:solidFill>
                  <a:schemeClr val="dk1"/>
                </a:solidFill>
              </a:rPr>
              <a:t>)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RC Car 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Raspberry Pi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SD Card</a:t>
            </a:r>
            <a:endParaRPr sz="1200">
              <a:solidFill>
                <a:schemeClr val="dk1"/>
              </a:solidFill>
            </a:endParaRPr>
          </a:p>
          <a:p>
            <a:pPr indent="-30480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Battery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29" name="Google Shape;12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4501" y="736525"/>
            <a:ext cx="3357801" cy="2438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453375" y="388900"/>
            <a:ext cx="1982100" cy="51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3C4049"/>
              </a:buClr>
              <a:buSzPts val="1200"/>
              <a:buChar char="●"/>
            </a:pPr>
            <a:r>
              <a:rPr lang="en" sz="1200">
                <a:solidFill>
                  <a:srgbClr val="3C4049"/>
                </a:solidFill>
              </a:rPr>
              <a:t>RC Car</a:t>
            </a:r>
            <a:endParaRPr sz="1200">
              <a:solidFill>
                <a:srgbClr val="3C4049"/>
              </a:solidFill>
            </a:endParaRPr>
          </a:p>
        </p:txBody>
      </p:sp>
      <p:pic>
        <p:nvPicPr>
          <p:cNvPr id="135" name="Google Shape;13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375" y="1088200"/>
            <a:ext cx="2098100" cy="2098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1924425" y="2514600"/>
            <a:ext cx="1692600" cy="85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C4049"/>
              </a:solidFill>
            </a:endParaRPr>
          </a:p>
          <a:p>
            <a:pPr indent="-304800" lvl="0" marL="457200" rtl="0" algn="l">
              <a:spcBef>
                <a:spcPts val="2200"/>
              </a:spcBef>
              <a:spcAft>
                <a:spcPts val="0"/>
              </a:spcAft>
              <a:buClr>
                <a:srgbClr val="3C4049"/>
              </a:buClr>
              <a:buSzPts val="1200"/>
              <a:buChar char="●"/>
            </a:pPr>
            <a:r>
              <a:rPr lang="en" sz="1200">
                <a:solidFill>
                  <a:srgbClr val="3C4049"/>
                </a:solidFill>
              </a:rPr>
              <a:t>Raspberry Pi</a:t>
            </a:r>
            <a:endParaRPr sz="1200">
              <a:solidFill>
                <a:srgbClr val="3C4049"/>
              </a:solidFill>
            </a:endParaRPr>
          </a:p>
        </p:txBody>
      </p:sp>
      <p:sp>
        <p:nvSpPr>
          <p:cNvPr id="137" name="Google Shape;137;p21"/>
          <p:cNvSpPr txBox="1"/>
          <p:nvPr>
            <p:ph idx="1" type="body"/>
          </p:nvPr>
        </p:nvSpPr>
        <p:spPr>
          <a:xfrm>
            <a:off x="6171275" y="0"/>
            <a:ext cx="2749500" cy="16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C4049"/>
              </a:solidFill>
            </a:endParaRPr>
          </a:p>
          <a:p>
            <a:pPr indent="-304800" lvl="0" marL="457200" rtl="0" algn="l">
              <a:spcBef>
                <a:spcPts val="2200"/>
              </a:spcBef>
              <a:spcAft>
                <a:spcPts val="0"/>
              </a:spcAft>
              <a:buClr>
                <a:srgbClr val="3C4049"/>
              </a:buClr>
              <a:buSzPts val="1200"/>
              <a:buChar char="●"/>
            </a:pPr>
            <a:r>
              <a:rPr lang="en" sz="1200">
                <a:solidFill>
                  <a:srgbClr val="3C4049"/>
                </a:solidFill>
              </a:rPr>
              <a:t>Battery</a:t>
            </a:r>
            <a:endParaRPr sz="1200">
              <a:solidFill>
                <a:srgbClr val="3C4049"/>
              </a:solidFill>
            </a:endParaRPr>
          </a:p>
        </p:txBody>
      </p:sp>
      <p:sp>
        <p:nvSpPr>
          <p:cNvPr id="138" name="Google Shape;138;p21"/>
          <p:cNvSpPr txBox="1"/>
          <p:nvPr>
            <p:ph idx="1" type="body"/>
          </p:nvPr>
        </p:nvSpPr>
        <p:spPr>
          <a:xfrm>
            <a:off x="5255325" y="2408725"/>
            <a:ext cx="2749500" cy="163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C4049"/>
              </a:solidFill>
            </a:endParaRPr>
          </a:p>
          <a:p>
            <a:pPr indent="-304800" lvl="0" marL="457200" rtl="0" algn="l">
              <a:spcBef>
                <a:spcPts val="2200"/>
              </a:spcBef>
              <a:spcAft>
                <a:spcPts val="0"/>
              </a:spcAft>
              <a:buClr>
                <a:srgbClr val="3C4049"/>
              </a:buClr>
              <a:buSzPts val="1200"/>
              <a:buChar char="●"/>
            </a:pPr>
            <a:r>
              <a:rPr lang="en" sz="1200">
                <a:solidFill>
                  <a:srgbClr val="3C4049"/>
                </a:solidFill>
              </a:rPr>
              <a:t>SD Card (128GB)</a:t>
            </a:r>
            <a:endParaRPr sz="1200">
              <a:solidFill>
                <a:srgbClr val="3C4049"/>
              </a:solidFill>
            </a:endParaRPr>
          </a:p>
          <a:p>
            <a:pPr indent="0" lvl="0" marL="0" rtl="0" algn="l">
              <a:spcBef>
                <a:spcPts val="2200"/>
              </a:spcBef>
              <a:spcAft>
                <a:spcPts val="2200"/>
              </a:spcAft>
              <a:buNone/>
            </a:pPr>
            <a:r>
              <a:t/>
            </a:r>
            <a:endParaRPr sz="1200">
              <a:solidFill>
                <a:srgbClr val="3C4049"/>
              </a:solidFill>
            </a:endParaRPr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53600" y="3335050"/>
            <a:ext cx="2963450" cy="18286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64400" y="3335050"/>
            <a:ext cx="1598424" cy="1704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5400000">
            <a:off x="5958600" y="389700"/>
            <a:ext cx="2042100" cy="3070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